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720" r:id="rId1"/>
  </p:sldMasterIdLst>
  <p:notesMasterIdLst>
    <p:notesMasterId r:id="rId24"/>
  </p:notesMasterIdLst>
  <p:sldIdLst>
    <p:sldId id="256" r:id="rId2"/>
    <p:sldId id="270" r:id="rId3"/>
    <p:sldId id="259" r:id="rId4"/>
    <p:sldId id="271" r:id="rId5"/>
    <p:sldId id="277" r:id="rId6"/>
    <p:sldId id="273" r:id="rId7"/>
    <p:sldId id="278" r:id="rId8"/>
    <p:sldId id="272" r:id="rId9"/>
    <p:sldId id="284" r:id="rId10"/>
    <p:sldId id="282" r:id="rId11"/>
    <p:sldId id="303" r:id="rId12"/>
    <p:sldId id="293" r:id="rId13"/>
    <p:sldId id="294" r:id="rId14"/>
    <p:sldId id="295" r:id="rId15"/>
    <p:sldId id="296" r:id="rId16"/>
    <p:sldId id="297" r:id="rId17"/>
    <p:sldId id="299" r:id="rId18"/>
    <p:sldId id="302" r:id="rId19"/>
    <p:sldId id="298" r:id="rId20"/>
    <p:sldId id="300" r:id="rId21"/>
    <p:sldId id="291" r:id="rId22"/>
    <p:sldId id="30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адежда" initials="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82" d="100"/>
          <a:sy n="82" d="100"/>
        </p:scale>
        <p:origin x="147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9DEAC-C2BD-4298-9F80-594ABE8AA23D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CB7A7-592F-4356-942F-DC5D7A308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62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6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7B14AF-D76D-490F-BD32-EC6522A2A565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992E-354A-4154-A791-82BD39A07D11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3516-041F-4CC7-9A42-F28A3132E9A2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257582-26C2-4143-9C44-D0D78E356BFB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27F4A19-3A96-49AC-AC11-BADCAF7BB3D6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3214-E09C-4A53-BE2A-6859CC393A72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90EC-D216-401A-8D32-FBB2327012F8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6A6881-CC77-414E-9AF1-3871A5C23151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0BA3-5A7C-4C2C-9DD1-1D3A620B9E02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078C29-7510-4F7A-9498-778AE7AB0930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1A2C28-FFD9-4B7D-8C1F-29340F0CD92D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2ECFD22-71D0-4CBA-9E12-F8533BE08871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wipe dir="r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?index=16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fopdo.ru/parczialnaya-programma-po-razvitiyu-poznavatelno-issledovatelskoj-deyatelnosti/#_ftnref1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fopdo.ru/parczialnaya-programma-po-razvitiyu-produktivnyh-vidov-deyatelnosti/" TargetMode="External"/><Relationship Id="rId2" Type="http://schemas.openxmlformats.org/officeDocument/2006/relationships/hyperlink" Target="https://fopdo.ru/parczialnaya-programma-po-razvitiyu-poznavatelno-issledovatelskoj-deyatelnosti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beloretsk-ds31.bash.prosadiki.ru/media/2021/12/08/1307798926/programa_Azy_finansovoj_kul_tury.pdf" TargetMode="External"/><Relationship Id="rId5" Type="http://schemas.openxmlformats.org/officeDocument/2006/relationships/hyperlink" Target="https://cloud.mail.ru/public/w2Pi/Yc6jhFgjr" TargetMode="External"/><Relationship Id="rId4" Type="http://schemas.openxmlformats.org/officeDocument/2006/relationships/hyperlink" Target="https://cloud.mail.ru/public/AKJG/6YZFnbZxM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56994" y="2100999"/>
            <a:ext cx="7488832" cy="4286280"/>
          </a:xfrm>
        </p:spPr>
        <p:txBody>
          <a:bodyPr>
            <a:normAutofit fontScale="90000"/>
          </a:bodyPr>
          <a:lstStyle/>
          <a:p>
            <a:pPr algn="ctr" eaLnBrk="0" hangingPunct="0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b="1" dirty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Краткая презентация</a:t>
            </a:r>
            <a:br>
              <a:rPr lang="ru-RU" sz="3600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образовательной программы </a:t>
            </a:r>
            <a:b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дошкольного образования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в соответствии с ФГОС ДО и ФОП ДО</a:t>
            </a:r>
            <a:br>
              <a:rPr lang="ru-RU" b="1" dirty="0">
                <a:solidFill>
                  <a:srgbClr val="2C0FDB"/>
                </a:solidFill>
                <a:latin typeface="Georgia" pitchFamily="18" charset="0"/>
              </a:rPr>
            </a:br>
            <a:br>
              <a:rPr lang="ru-RU" b="1" dirty="0">
                <a:solidFill>
                  <a:srgbClr val="2C0FDB"/>
                </a:solidFill>
                <a:latin typeface="Georgia" pitchFamily="18" charset="0"/>
              </a:rPr>
            </a:br>
            <a:br>
              <a:rPr lang="ru-RU" b="1" dirty="0">
                <a:solidFill>
                  <a:srgbClr val="2C0FDB"/>
                </a:solidFill>
                <a:latin typeface="Georgia" pitchFamily="18" charset="0"/>
              </a:rPr>
            </a:br>
            <a:br>
              <a:rPr lang="ru-RU" b="1" dirty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2023 г</a:t>
            </a:r>
            <a:b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1571604" y="571480"/>
            <a:ext cx="7358114" cy="1428760"/>
          </a:xfrm>
          <a:prstGeom prst="horizontalScroll">
            <a:avLst>
              <a:gd name="adj" fmla="val 12500"/>
            </a:avLst>
          </a:prstGeom>
          <a:solidFill>
            <a:srgbClr val="FFFFFF">
              <a:alpha val="0"/>
            </a:srgbClr>
          </a:solidFill>
          <a:ln w="1587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Муниципальное автономное дошкольное образовательное учреждение </a:t>
            </a:r>
          </a:p>
          <a:p>
            <a:pPr algn="ctr" eaLnBrk="0" hangingPunct="0">
              <a:tabLst>
                <a:tab pos="3819525" algn="l"/>
              </a:tabLst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«Детский сад № 1 с. Троицкое»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587127" y="440093"/>
            <a:ext cx="406970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3819525" algn="l"/>
              </a:tabLst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9212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области, обеспечивающие разностороннее развитие детей по ФГОС ДО: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843213" y="1844675"/>
            <a:ext cx="3446468" cy="7191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000628" y="4786322"/>
            <a:ext cx="2714644" cy="12239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</a:t>
            </a:r>
          </a:p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эстетическое </a:t>
            </a:r>
          </a:p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143504" y="3071810"/>
            <a:ext cx="3446469" cy="12144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</a:t>
            </a:r>
          </a:p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857356" y="4714884"/>
            <a:ext cx="2592388" cy="12858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развитие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85720" y="3071810"/>
            <a:ext cx="3357586" cy="12207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</a:t>
            </a:r>
          </a:p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коммуникативное </a:t>
            </a:r>
          </a:p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</a:p>
        </p:txBody>
      </p:sp>
      <p:cxnSp>
        <p:nvCxnSpPr>
          <p:cNvPr id="24588" name="AutoShape 12"/>
          <p:cNvCxnSpPr>
            <a:cxnSpLocks noChangeShapeType="1"/>
            <a:stCxn id="24580" idx="1"/>
            <a:endCxn id="24587" idx="0"/>
          </p:cNvCxnSpPr>
          <p:nvPr/>
        </p:nvCxnSpPr>
        <p:spPr bwMode="auto">
          <a:xfrm flipH="1">
            <a:off x="1964513" y="2204244"/>
            <a:ext cx="878700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0" name="AutoShape 14"/>
          <p:cNvCxnSpPr>
            <a:cxnSpLocks noChangeShapeType="1"/>
            <a:stCxn id="24580" idx="2"/>
            <a:endCxn id="24580" idx="2"/>
          </p:cNvCxnSpPr>
          <p:nvPr/>
        </p:nvCxnSpPr>
        <p:spPr bwMode="auto">
          <a:xfrm>
            <a:off x="4566447" y="2563813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2" name="AutoShape 16"/>
          <p:cNvCxnSpPr>
            <a:cxnSpLocks noChangeShapeType="1"/>
            <a:stCxn id="24580" idx="3"/>
            <a:endCxn id="24585" idx="0"/>
          </p:cNvCxnSpPr>
          <p:nvPr/>
        </p:nvCxnSpPr>
        <p:spPr bwMode="auto">
          <a:xfrm>
            <a:off x="6289681" y="2204244"/>
            <a:ext cx="577058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3" name="AutoShape 17"/>
          <p:cNvCxnSpPr>
            <a:cxnSpLocks noChangeShapeType="1"/>
          </p:cNvCxnSpPr>
          <p:nvPr/>
        </p:nvCxnSpPr>
        <p:spPr bwMode="auto">
          <a:xfrm rot="16200000" flipH="1">
            <a:off x="2035951" y="4321975"/>
            <a:ext cx="428628" cy="3571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4" name="AutoShape 18"/>
          <p:cNvCxnSpPr>
            <a:cxnSpLocks noChangeShapeType="1"/>
            <a:stCxn id="24586" idx="3"/>
            <a:endCxn id="24584" idx="1"/>
          </p:cNvCxnSpPr>
          <p:nvPr/>
        </p:nvCxnSpPr>
        <p:spPr bwMode="auto">
          <a:xfrm>
            <a:off x="4449744" y="5357826"/>
            <a:ext cx="550884" cy="4047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5" name="AutoShape 19"/>
          <p:cNvCxnSpPr>
            <a:cxnSpLocks noChangeShapeType="1"/>
          </p:cNvCxnSpPr>
          <p:nvPr/>
        </p:nvCxnSpPr>
        <p:spPr bwMode="auto">
          <a:xfrm flipV="1">
            <a:off x="6858016" y="4286256"/>
            <a:ext cx="571504" cy="5000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A526D04-1D07-48FF-88CD-AC17D710E45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90F74B-8C68-4647-95DC-B18DE62F9032}"/>
              </a:ext>
            </a:extLst>
          </p:cNvPr>
          <p:cNvSpPr txBox="1"/>
          <p:nvPr/>
        </p:nvSpPr>
        <p:spPr>
          <a:xfrm>
            <a:off x="467544" y="400110"/>
            <a:ext cx="84870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Согласно </a:t>
            </a:r>
            <a:r>
              <a:rPr kumimoji="0" lang="ru-RU" sz="1400" b="1" i="1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26.5 ФОП ДО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, деятельность педагогического коллектива ДОУ по построению взаимодействия с родителями (законными представителями) обучающихся осуществляется по нескольким направлениям: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A42CE3-16C4-4134-A87E-56FEB830A320}"/>
              </a:ext>
            </a:extLst>
          </p:cNvPr>
          <p:cNvSpPr txBox="1"/>
          <p:nvPr/>
        </p:nvSpPr>
        <p:spPr>
          <a:xfrm>
            <a:off x="-324544" y="0"/>
            <a:ext cx="96490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ru-RU" altLang="ru-RU" sz="2000" b="1" i="0" u="none" strike="noStrike" kern="1200" cap="small" spc="0" normalizeH="0" baseline="0" noProof="0" dirty="0">
                <a:ln>
                  <a:noFill/>
                </a:ln>
                <a:solidFill>
                  <a:srgbClr val="FE8637">
                    <a:lumMod val="50000"/>
                  </a:srgbClr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Направления взаимодействия с семьями воспитанников:</a:t>
            </a:r>
            <a:endParaRPr lang="ru-RU" sz="1400" dirty="0"/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7B078779-3205-48A9-AD8B-D516EC65F4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469828"/>
              </p:ext>
            </p:extLst>
          </p:nvPr>
        </p:nvGraphicFramePr>
        <p:xfrm>
          <a:off x="256444" y="1052736"/>
          <a:ext cx="8487096" cy="56854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3100">
                  <a:extLst>
                    <a:ext uri="{9D8B030D-6E8A-4147-A177-3AD203B41FA5}">
                      <a16:colId xmlns:a16="http://schemas.microsoft.com/office/drawing/2014/main" val="3196116890"/>
                    </a:ext>
                  </a:extLst>
                </a:gridCol>
                <a:gridCol w="3458006">
                  <a:extLst>
                    <a:ext uri="{9D8B030D-6E8A-4147-A177-3AD203B41FA5}">
                      <a16:colId xmlns:a16="http://schemas.microsoft.com/office/drawing/2014/main" val="1235444243"/>
                    </a:ext>
                  </a:extLst>
                </a:gridCol>
                <a:gridCol w="2835990">
                  <a:extLst>
                    <a:ext uri="{9D8B030D-6E8A-4147-A177-3AD203B41FA5}">
                      <a16:colId xmlns:a16="http://schemas.microsoft.com/office/drawing/2014/main" val="4276590966"/>
                    </a:ext>
                  </a:extLst>
                </a:gridCol>
              </a:tblGrid>
              <a:tr h="468579">
                <a:tc>
                  <a:txBody>
                    <a:bodyPr/>
                    <a:lstStyle/>
                    <a:p>
                      <a:pPr indent="270510" algn="ctr"/>
                      <a:r>
                        <a:rPr lang="ru-RU" sz="16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Диагностико</a:t>
                      </a: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-аналитическое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54" marR="48954" marT="0" marB="0"/>
                </a:tc>
                <a:tc>
                  <a:txBody>
                    <a:bodyPr/>
                    <a:lstStyle/>
                    <a:p>
                      <a:pPr indent="270510" algn="ctr"/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Просветительское</a:t>
                      </a:r>
                      <a:endParaRPr lang="ru-RU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54" marR="48954" marT="0" marB="0"/>
                </a:tc>
                <a:tc>
                  <a:txBody>
                    <a:bodyPr/>
                    <a:lstStyle/>
                    <a:p>
                      <a:pPr indent="270510" algn="ctr"/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Консультационное</a:t>
                      </a:r>
                      <a:endParaRPr lang="ru-RU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54" marR="48954" marT="0" marB="0"/>
                </a:tc>
                <a:extLst>
                  <a:ext uri="{0D108BD9-81ED-4DB2-BD59-A6C34878D82A}">
                    <a16:rowId xmlns:a16="http://schemas.microsoft.com/office/drawing/2014/main" val="2212016940"/>
                  </a:ext>
                </a:extLst>
              </a:tr>
              <a:tr h="5197799">
                <a:tc>
                  <a:txBody>
                    <a:bodyPr/>
                    <a:lstStyle/>
                    <a:p>
                      <a:pPr indent="96520" algn="just"/>
                      <a:r>
                        <a:rPr lang="ru-RU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- получение и анализ данных о семье, её запросах в отношении охраны здоровья и развития ребёнка; </a:t>
                      </a:r>
                      <a:endParaRPr lang="ru-RU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96520" algn="just"/>
                      <a:r>
                        <a:rPr lang="ru-RU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об уровне психолого-педагогической компетентности родителей (законных представителей); </a:t>
                      </a:r>
                      <a:endParaRPr lang="ru-RU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96520" algn="just"/>
                      <a:r>
                        <a:rPr lang="ru-RU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- планирование работы с семьей с учётом результатов проведенного анализа; </a:t>
                      </a:r>
                      <a:endParaRPr lang="ru-RU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96520" algn="just"/>
                      <a:r>
                        <a:rPr lang="ru-RU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-согласование воспитательных задач</a:t>
                      </a:r>
                      <a:endParaRPr lang="ru-RU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54" marR="48954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13665" algn="just"/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Просвещение родителей (законных представителей) по вопросам: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113665" algn="just"/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-особенностей психофизиологического и психического развития детей младенческого, раннего и дошкольного возрастов; 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113665" algn="just"/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- выбора эффективных методов обучения и воспитания детей определенного возраста; 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113665" algn="just"/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- ознакомление с актуальной информацией о государственной политике в области ДО, включая информирование о мерах господдержки семьям с детьми дошкольного возраста; 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113665" algn="just"/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- информирование об особенностях реализуемой в ДОУ образовательной программы; 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113665" algn="just"/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- условиях пребывания ребёнка в группе ДОУ; 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113665" algn="just"/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- содержании и методах образовательной работы с детьми;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54" marR="48954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just"/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Консультирование родителей (законных представителей) по вопросам: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114300" algn="just"/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- их взаимодействия с ребёнком, 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114300" algn="just"/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- преодоления возникающих проблем воспитания и обучения детей, в том числе с ОП в условиях семьи; 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114300" algn="just"/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- особенностей поведения и взаимодействия ребёнка со сверстниками и педагогом; 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114300" algn="just"/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- возникающих проблемных ситуациях; 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114300" algn="just"/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- способам воспитания и построения продуктивного взаимодействия с детьми младенческого, раннего и дошкольного возрастов; 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114300" algn="just"/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- способам организации и участия в детских деятельностях, образовательном процессе и т.д.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54" marR="48954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129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6915013"/>
      </p:ext>
    </p:extLst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Направления вариативной части программы: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635896" y="1721655"/>
            <a:ext cx="4822978" cy="7394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b="1" dirty="0">
              <a:solidFill>
                <a:srgbClr val="00B050"/>
              </a:solidFill>
            </a:endParaRPr>
          </a:p>
          <a:p>
            <a:pPr algn="ctr"/>
            <a:r>
              <a:rPr lang="ru-RU" sz="2400" b="1" dirty="0">
                <a:solidFill>
                  <a:srgbClr val="00B050"/>
                </a:solidFill>
              </a:rPr>
              <a:t>Региональный компонент</a:t>
            </a:r>
          </a:p>
          <a:p>
            <a:pPr algn="ctr"/>
            <a:r>
              <a:rPr lang="ru-RU" sz="2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2487976" y="2714243"/>
            <a:ext cx="5436824" cy="7147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B0F0"/>
                </a:solidFill>
              </a:rPr>
              <a:t>Оздоровительный компонент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466328" y="4683882"/>
            <a:ext cx="6920001" cy="7745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chemeClr val="accent4">
                    <a:lumMod val="50000"/>
                  </a:schemeClr>
                </a:solidFill>
              </a:rPr>
              <a:t>Художественно-эстетический компонент</a:t>
            </a:r>
          </a:p>
        </p:txBody>
      </p:sp>
      <p:pic>
        <p:nvPicPr>
          <p:cNvPr id="27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292" y="1604257"/>
            <a:ext cx="2000264" cy="1500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CD5D513-DE26-45A4-83BB-C18FF9E7D851}"/>
              </a:ext>
            </a:extLst>
          </p:cNvPr>
          <p:cNvSpPr/>
          <p:nvPr/>
        </p:nvSpPr>
        <p:spPr>
          <a:xfrm>
            <a:off x="1367424" y="3655439"/>
            <a:ext cx="5436824" cy="7752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srgbClr val="C00000"/>
                </a:solidFill>
                <a:latin typeface="Century Schoolbook"/>
              </a:rPr>
              <a:t>Познавательный компонент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4692869-356E-44A8-9544-C955FBE34A8E}"/>
              </a:ext>
            </a:extLst>
          </p:cNvPr>
          <p:cNvSpPr/>
          <p:nvPr/>
        </p:nvSpPr>
        <p:spPr>
          <a:xfrm>
            <a:off x="-7708" y="5668962"/>
            <a:ext cx="7056784" cy="7752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srgbClr val="F5CD2D">
                    <a:lumMod val="50000"/>
                  </a:srgbClr>
                </a:solidFill>
                <a:latin typeface="Century Schoolbook"/>
              </a:rPr>
              <a:t>Социально-коммуникативный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F5CD2D">
                    <a:lumMod val="50000"/>
                  </a:srgbClr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компонент</a:t>
            </a:r>
          </a:p>
        </p:txBody>
      </p:sp>
    </p:spTree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2353232-007C-4D4D-80BC-795C1C6BA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13</a:t>
            </a:fld>
            <a:endParaRPr lang="ru-RU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EC97D6FC-6964-4963-B236-6F7894F29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548427"/>
              </p:ext>
            </p:extLst>
          </p:nvPr>
        </p:nvGraphicFramePr>
        <p:xfrm>
          <a:off x="179512" y="311351"/>
          <a:ext cx="8424935" cy="5913120"/>
        </p:xfrm>
        <a:graphic>
          <a:graphicData uri="http://schemas.openxmlformats.org/drawingml/2006/table">
            <a:tbl>
              <a:tblPr firstRow="1" firstCol="1" bandRow="1"/>
              <a:tblGrid>
                <a:gridCol w="2646394">
                  <a:extLst>
                    <a:ext uri="{9D8B030D-6E8A-4147-A177-3AD203B41FA5}">
                      <a16:colId xmlns:a16="http://schemas.microsoft.com/office/drawing/2014/main" val="4176918471"/>
                    </a:ext>
                  </a:extLst>
                </a:gridCol>
                <a:gridCol w="5778541">
                  <a:extLst>
                    <a:ext uri="{9D8B030D-6E8A-4147-A177-3AD203B41FA5}">
                      <a16:colId xmlns:a16="http://schemas.microsoft.com/office/drawing/2014/main" val="3600970463"/>
                    </a:ext>
                  </a:extLst>
                </a:gridCol>
              </a:tblGrid>
              <a:tr h="19494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Региональный компонент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61" marR="62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517809"/>
                  </a:ext>
                </a:extLst>
              </a:tr>
              <a:tr h="2729230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800" b="1" i="1" u="sng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«Маленькие дальневосточники» </a:t>
                      </a:r>
                      <a:r>
                        <a:rPr lang="ru-RU" sz="1800" i="1" u="sng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Л.А. Кондратьева</a:t>
                      </a:r>
                      <a:r>
                        <a:rPr lang="ru-RU" sz="1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рассчитана на познавательное развитие 3 – 7 лет, Содержание программы построено в соответствии с требованиями образовательного стандарта и отражает основные направления приобщения детей к различным аспектам социальной культуры, включенным в контекст патриотического, нравственного, интернационального, правового воспитания. Программа построена в соответствии с учетом возрастных особенностей детей и направлена на формирование патриотических чувств, нравственности, развивается художественно-эстетический вкус. Природный ландшафт Хабаровского края, красота и разнообразие растительного и животного мира, этнографические и исторические особенности Дальнего Востока - богатейший материал для воспитания в детях патриотических чувств, нравственности, развития художественно-эстетического вкуса.</a:t>
                      </a:r>
                    </a:p>
                  </a:txBody>
                  <a:tcPr marL="62661" marR="62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429486"/>
                  </a:ext>
                </a:extLst>
              </a:tr>
              <a:tr h="194945">
                <a:tc>
                  <a:txBody>
                    <a:bodyPr/>
                    <a:lstStyle/>
                    <a:p>
                      <a:r>
                        <a:rPr lang="ru-RU" sz="16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61" marR="62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61" marR="62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376262"/>
                  </a:ext>
                </a:extLst>
              </a:tr>
              <a:tr h="1754505"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воспитание гуманного отношения к природе родного края.</a:t>
                      </a:r>
                    </a:p>
                  </a:txBody>
                  <a:tcPr marL="62661" marR="62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формировать систему экологических знаний и представлений;</a:t>
                      </a:r>
                    </a:p>
                    <a:p>
                      <a:pPr algn="just"/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-развивать эстетические чувства (умение видеть и почувствовать красоту родной природы, восхититься ею, желание сохранить её)</a:t>
                      </a:r>
                    </a:p>
                    <a:p>
                      <a:pPr algn="just"/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участие детей в посильной для них деятельности по уходу за растениями, по охране и защите природы.</a:t>
                      </a:r>
                    </a:p>
                  </a:txBody>
                  <a:tcPr marL="62661" marR="62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4013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643498"/>
      </p:ext>
    </p:extLst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AE2311C3-547F-434F-AB33-E8ACA30DD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14</a:t>
            </a:fld>
            <a:endParaRPr lang="ru-RU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09DD33A6-A48E-4F41-97FA-B35690E989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489495"/>
              </p:ext>
            </p:extLst>
          </p:nvPr>
        </p:nvGraphicFramePr>
        <p:xfrm>
          <a:off x="308609" y="692696"/>
          <a:ext cx="8424936" cy="4480560"/>
        </p:xfrm>
        <a:graphic>
          <a:graphicData uri="http://schemas.openxmlformats.org/drawingml/2006/table">
            <a:tbl>
              <a:tblPr firstRow="1" firstCol="1" bandRow="1"/>
              <a:tblGrid>
                <a:gridCol w="2807410">
                  <a:extLst>
                    <a:ext uri="{9D8B030D-6E8A-4147-A177-3AD203B41FA5}">
                      <a16:colId xmlns:a16="http://schemas.microsoft.com/office/drawing/2014/main" val="2504012883"/>
                    </a:ext>
                  </a:extLst>
                </a:gridCol>
                <a:gridCol w="5617526">
                  <a:extLst>
                    <a:ext uri="{9D8B030D-6E8A-4147-A177-3AD203B41FA5}">
                      <a16:colId xmlns:a16="http://schemas.microsoft.com/office/drawing/2014/main" val="3924859049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Оздоровительный компонент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39844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800" b="1" i="1" u="sng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«Формирование привычки самообслуживания – уход за зубами у детей 4-6 лет».</a:t>
                      </a:r>
                      <a:r>
                        <a:rPr lang="ru-RU" sz="1800" u="sng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Гигиеническое обучение и воспитание является важнейшим составным элементом формирования здорового образа жизни и одним из аспектов всестороннего развития личности. Рабочая программа составлена на основании требований к содержанию дошкольного образования. Разработана в целях обеспечения здоровья ребенка, предупреждения развития болезни зубов.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35052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8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7399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знаний, умений и практических навыков для обучения детей дошкольного возраста навыкам самообслуживания по уходу за зубами.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Сформировать общее представление о строении ротовой полости.</a:t>
                      </a:r>
                    </a:p>
                    <a:p>
                      <a:pPr algn="just"/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Сформировать представление о строении и функциях зубов.</a:t>
                      </a:r>
                    </a:p>
                    <a:p>
                      <a:pPr algn="just"/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Сформировать представление о стоматологических заболеваниях и способах их предотвращения.</a:t>
                      </a:r>
                    </a:p>
                    <a:p>
                      <a:pPr algn="just"/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Сформировать представление о профессии стоматолог.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0343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4051959"/>
      </p:ext>
    </p:extLst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2AD436BA-4243-4306-8457-81BEC8B84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15</a:t>
            </a:fld>
            <a:endParaRPr lang="ru-RU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0281FD2E-6490-4EDB-A69B-EFE3F0729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487511"/>
              </p:ext>
            </p:extLst>
          </p:nvPr>
        </p:nvGraphicFramePr>
        <p:xfrm>
          <a:off x="251520" y="152400"/>
          <a:ext cx="8352928" cy="6614160"/>
        </p:xfrm>
        <a:graphic>
          <a:graphicData uri="http://schemas.openxmlformats.org/drawingml/2006/table">
            <a:tbl>
              <a:tblPr firstRow="1" firstCol="1" bandRow="1"/>
              <a:tblGrid>
                <a:gridCol w="2102624">
                  <a:extLst>
                    <a:ext uri="{9D8B030D-6E8A-4147-A177-3AD203B41FA5}">
                      <a16:colId xmlns:a16="http://schemas.microsoft.com/office/drawing/2014/main" val="3236014783"/>
                    </a:ext>
                  </a:extLst>
                </a:gridCol>
                <a:gridCol w="6250304">
                  <a:extLst>
                    <a:ext uri="{9D8B030D-6E8A-4147-A177-3AD203B41FA5}">
                      <a16:colId xmlns:a16="http://schemas.microsoft.com/office/drawing/2014/main" val="3015755913"/>
                    </a:ext>
                  </a:extLst>
                </a:gridCol>
              </a:tblGrid>
              <a:tr h="8113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Познавательный компонент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078" marR="26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342671"/>
                  </a:ext>
                </a:extLst>
              </a:tr>
              <a:tr h="492578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200" b="1" i="1" u="sng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Программа по развитию познавательно-исследовательской деятельности дошкольников</a:t>
                      </a:r>
                      <a:r>
                        <a:rPr lang="ru-RU" sz="1400" u="sng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lang="ru-RU" sz="1200" i="1" u="sng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 Н.А. Коротковой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Парциальная программа по развитию познавательно-исследовательской деятельности детей дошкольного возраста нацелена на решение образовательных задач образовательной области «Познавательное развитие» и приобщение детей к ценности «Познание».</a:t>
                      </a:r>
                    </a:p>
                  </a:txBody>
                  <a:tcPr marL="26078" marR="26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333166"/>
                  </a:ext>
                </a:extLst>
              </a:tr>
              <a:tr h="81130">
                <a:tc>
                  <a:txBody>
                    <a:bodyPr/>
                    <a:lstStyle/>
                    <a:p>
                      <a:r>
                        <a:rPr lang="ru-RU" sz="11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078" marR="26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078" marR="26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447195"/>
                  </a:ext>
                </a:extLst>
              </a:tr>
              <a:tr h="649044">
                <a:tc>
                  <a:txBody>
                    <a:bodyPr/>
                    <a:lstStyle/>
                    <a:p>
                      <a:pPr algn="just"/>
                      <a:r>
                        <a:rPr lang="ru-RU" sz="1100" u="non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познания дошкольников в процессе опытно -экспериментальной деятельности</a:t>
                      </a:r>
                      <a:r>
                        <a:rPr lang="ru-RU" sz="1100" b="1" u="non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u="non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078" marR="26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Формировать основы экологического сознания, осуществляя познавательно-речевое и коммуникативно-личностное развитие детей в процессе экспериментальной и опытнической деятельности детей.</a:t>
                      </a:r>
                    </a:p>
                    <a:p>
                      <a:pPr algn="just"/>
                      <a:r>
                        <a:rPr lang="ru-RU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Прививать правила, умения и навыки экспериментальной деятельности, проводить эксперименты по алгоритму со слов воспитателя.</a:t>
                      </a:r>
                    </a:p>
                  </a:txBody>
                  <a:tcPr marL="26078" marR="26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193152"/>
                  </a:ext>
                </a:extLst>
              </a:tr>
              <a:tr h="973566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200" b="1" i="1" u="sng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«Азы финансовой культуры для дошкольников»</a:t>
                      </a:r>
                      <a:r>
                        <a:rPr lang="ru-RU" sz="1200" i="1" u="sng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Стахович Л.В., Семенкова Е.В., </a:t>
                      </a:r>
                      <a:r>
                        <a:rPr lang="ru-RU" sz="1200" i="1" u="sng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Рыжановская</a:t>
                      </a:r>
                      <a:r>
                        <a:rPr lang="ru-RU" sz="1200" i="1" u="sng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Л.Ю.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200" u="non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Парциальная программа призвана вызвать интерес к финансовой грамотности у детей. С этой целью используются формы и методы, которые позволяют детям стать активными участниками учебного процесса (игры, обучающие сказки, интерактивные театральные мини-постановки, притчи, творческие проекты, загадки, ситуационные задачи, занятия-исследования и пр.). Особое внимание уделяется играм, сказкам, притчам и театральным мини-постановкам, которые позволяют незаметно, без напряжения формировать ценностную ориентацию и такие качества, как трудолюбие, бережливость, честность, милосердие, взаимопомощь, а также развивать самостоятельность, инициативность, творчество</a:t>
                      </a:r>
                      <a:r>
                        <a:rPr lang="ru-RU" sz="1200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078" marR="26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174788"/>
                  </a:ext>
                </a:extLst>
              </a:tr>
              <a:tr h="2596176">
                <a:tc>
                  <a:txBody>
                    <a:bodyPr/>
                    <a:lstStyle/>
                    <a:p>
                      <a:pPr algn="just"/>
                      <a:r>
                        <a:rPr lang="ru-RU" sz="1100" u="non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финансовой культуры и азов финансовой грамотности у детей старших и подготовительных групп детских садов.</a:t>
                      </a:r>
                    </a:p>
                  </a:txBody>
                  <a:tcPr marL="26078" marR="26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познакомить дошкольников с денежной сферой жизни; </a:t>
                      </a:r>
                    </a:p>
                    <a:p>
                      <a:pPr algn="just"/>
                      <a:r>
                        <a:rPr lang="ru-RU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раскрыть взаимосвязь понятий: труд - продукт (результат труда) - деньги, подготовить к восприятию денег как жизненно необходимого, но ограниченного ресурса, труда как честного способа их заработать; </a:t>
                      </a:r>
                    </a:p>
                    <a:p>
                      <a:pPr algn="just"/>
                      <a:r>
                        <a:rPr lang="ru-RU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сформировать у детей начальные навыки обращения с деньгами, правильное отношение к финансовым ресурсам и их целевому предназначению; </a:t>
                      </a:r>
                    </a:p>
                    <a:p>
                      <a:pPr algn="just"/>
                      <a:r>
                        <a:rPr lang="ru-RU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подготовить к принятию своих первых финансовых решений; </a:t>
                      </a:r>
                    </a:p>
                    <a:p>
                      <a:pPr algn="just"/>
                      <a:r>
                        <a:rPr lang="ru-RU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заложить азы ответственного отношения к денежным ресурсам, управлению и контролю над ними, мотивацию к бережливости, накоплению, полезным тратам; </a:t>
                      </a:r>
                    </a:p>
                    <a:p>
                      <a:pPr algn="just"/>
                      <a:r>
                        <a:rPr lang="ru-RU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научить соотносить понятия надо, хочу и могу;</a:t>
                      </a:r>
                    </a:p>
                    <a:p>
                      <a:pPr algn="just"/>
                      <a:r>
                        <a:rPr lang="ru-RU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подготовить детей к жизненному этапу, когда будут появляться карманные (личные) деньги;</a:t>
                      </a:r>
                    </a:p>
                    <a:p>
                      <a:pPr algn="just"/>
                      <a:r>
                        <a:rPr lang="ru-RU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стимулировать интерес к изучению мира финансов;</a:t>
                      </a:r>
                    </a:p>
                    <a:p>
                      <a:pPr algn="just"/>
                      <a:r>
                        <a:rPr lang="ru-RU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сформировать у детей положительную мотивацию к формированию финансовой культуры и овладению финансовой грамотностью; - способствовать повышению ответственности и самоконтроля - качеств, необходимых для достижения успеха в жизни; - обеспечить психолого-педагогическую поддержку семьи и повышение компетентности родителей в вопросах формирования финансовой культуры ребёнка.</a:t>
                      </a:r>
                    </a:p>
                  </a:txBody>
                  <a:tcPr marL="26078" marR="26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1358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564079"/>
      </p:ext>
    </p:extLst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DF8B5A7-B422-489A-BC32-227D65D4D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16</a:t>
            </a:fld>
            <a:endParaRPr lang="ru-RU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7812A9FA-E0F6-4CE1-8A6A-5E87D9505E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65660"/>
              </p:ext>
            </p:extLst>
          </p:nvPr>
        </p:nvGraphicFramePr>
        <p:xfrm>
          <a:off x="251520" y="396240"/>
          <a:ext cx="8424936" cy="6126480"/>
        </p:xfrm>
        <a:graphic>
          <a:graphicData uri="http://schemas.openxmlformats.org/drawingml/2006/table">
            <a:tbl>
              <a:tblPr/>
              <a:tblGrid>
                <a:gridCol w="2187329">
                  <a:extLst>
                    <a:ext uri="{9D8B030D-6E8A-4147-A177-3AD203B41FA5}">
                      <a16:colId xmlns:a16="http://schemas.microsoft.com/office/drawing/2014/main" val="528216098"/>
                    </a:ext>
                  </a:extLst>
                </a:gridCol>
                <a:gridCol w="6237607">
                  <a:extLst>
                    <a:ext uri="{9D8B030D-6E8A-4147-A177-3AD203B41FA5}">
                      <a16:colId xmlns:a16="http://schemas.microsoft.com/office/drawing/2014/main" val="372658562"/>
                    </a:ext>
                  </a:extLst>
                </a:gridCol>
              </a:tblGrid>
              <a:tr h="18050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806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Художественно-эстетический компонент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19" marR="58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97784"/>
                  </a:ext>
                </a:extLst>
              </a:tr>
              <a:tr h="1263532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800" b="1" i="1" u="sng" dirty="0">
                          <a:solidFill>
                            <a:srgbClr val="806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по развитию продуктивных видов деятельности  Н.А. Коротковой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предлагаемой парциальной программе предлагается строить продуктивные виды деятельности с учетом сложных и разнонаправленных связей между трудолюбием ребенка, уровнем развития мотивации достижения, умениями в работе с различными материалами и рядом других факторов.</a:t>
                      </a:r>
                    </a:p>
                  </a:txBody>
                  <a:tcPr marL="58019" marR="58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053701"/>
                  </a:ext>
                </a:extLst>
              </a:tr>
              <a:tr h="180505">
                <a:tc>
                  <a:txBody>
                    <a:bodyPr/>
                    <a:lstStyle/>
                    <a:p>
                      <a:r>
                        <a:rPr lang="ru-RU" sz="18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19" marR="58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19" marR="58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623890"/>
                  </a:ext>
                </a:extLst>
              </a:tr>
              <a:tr h="3249083"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у дошкольников функций продуктивной деятельности.</a:t>
                      </a:r>
                    </a:p>
                  </a:txBody>
                  <a:tcPr marL="58019" marR="58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развитие «чувства инициативы» и стремления к созидательной активности; </a:t>
                      </a:r>
                    </a:p>
                    <a:p>
                      <a:pPr algn="just"/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формирование способности к целеполаганию и волевому усилию, произвольной организации деятельности (принятие и реализация цели в соответствии с заданными стандартами условиями); </a:t>
                      </a:r>
                    </a:p>
                    <a:p>
                      <a:pPr algn="just"/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развитие воображения и творческих возможностей (создание замысла и его практическое воплощение в соответствии с собственными стандартами); </a:t>
                      </a:r>
                    </a:p>
                    <a:p>
                      <a:pPr algn="just"/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освоение культурных (знаково-символических) средств фиксации будущего продукта в форме словесного описания и графических моделей (чтение простых схем, чертежей, выкроек, постепенный переход к схематизации - планированию собственного замысла в наброске, эскизе, схеме).</a:t>
                      </a:r>
                    </a:p>
                  </a:txBody>
                  <a:tcPr marL="58019" marR="58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562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199824"/>
      </p:ext>
    </p:extLst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5518B99B-9BAE-4E06-B5D1-086637B7E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17</a:t>
            </a:fld>
            <a:endParaRPr lang="ru-RU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FED43BB3-6303-4F42-92E5-54F4A25F3E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433320"/>
              </p:ext>
            </p:extLst>
          </p:nvPr>
        </p:nvGraphicFramePr>
        <p:xfrm>
          <a:off x="251520" y="228600"/>
          <a:ext cx="8352928" cy="6400800"/>
        </p:xfrm>
        <a:graphic>
          <a:graphicData uri="http://schemas.openxmlformats.org/drawingml/2006/table">
            <a:tbl>
              <a:tblPr firstRow="1" firstCol="1" bandRow="1"/>
              <a:tblGrid>
                <a:gridCol w="2910341">
                  <a:extLst>
                    <a:ext uri="{9D8B030D-6E8A-4147-A177-3AD203B41FA5}">
                      <a16:colId xmlns:a16="http://schemas.microsoft.com/office/drawing/2014/main" val="3405296311"/>
                    </a:ext>
                  </a:extLst>
                </a:gridCol>
                <a:gridCol w="5442587">
                  <a:extLst>
                    <a:ext uri="{9D8B030D-6E8A-4147-A177-3AD203B41FA5}">
                      <a16:colId xmlns:a16="http://schemas.microsoft.com/office/drawing/2014/main" val="2714795531"/>
                    </a:ext>
                  </a:extLst>
                </a:gridCol>
              </a:tblGrid>
              <a:tr h="19494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Социально-коммуникативный компонент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61" marR="62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039253"/>
                  </a:ext>
                </a:extLst>
              </a:tr>
              <a:tr h="2516500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800" b="1" i="1" u="sng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«Информационная культура и безопасность»</a:t>
                      </a:r>
                      <a:r>
                        <a:rPr lang="ru-RU" sz="1800" i="1" u="sng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Лыкова И., Шипунова В.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Данное пособие входит в базовый учебно-методической комплект, сопровождающий парциальную образовательную программу "Мир Без Опасности". Этот курс позволяет педагогам сформировать основы информационной культуры и безопасности у детей старшего дошкольного возраста. Раскрывает ключевые понятия: информация и ее основные свойства, информационная культура, информационная безопасность и др. Представляет образовательный контент для детей: содержание познавательных и ситуационных бесед, занятий и проектов, дидактических и подвижных игр. Обеспечивает информационную поддержку взрослых. Содержит фольклорный и литературный материал (загадки, стихотворения, дидактическую сказку).</a:t>
                      </a:r>
                    </a:p>
                  </a:txBody>
                  <a:tcPr marL="62661" marR="62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168780"/>
                  </a:ext>
                </a:extLst>
              </a:tr>
              <a:tr h="194945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61" marR="62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61" marR="62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091889"/>
                  </a:ext>
                </a:extLst>
              </a:tr>
              <a:tr h="2144395"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познакомить детей дошкольного возраста с элементарными правилами безопасного поведения в различных ситуациях (в сети Интернет и при использовании сотовой связи); сформировать умение самостоятельно применять их в жизни.</a:t>
                      </a:r>
                    </a:p>
                  </a:txBody>
                  <a:tcPr marL="62661" marR="62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Формировать первичные знания и представления о безопасном поведении в быту, социуме. Научить детей адекватно, осознанно действовать в той или иной обстановке, опасных ситуациях и способах поведения в них. </a:t>
                      </a:r>
                    </a:p>
                    <a:p>
                      <a:pPr algn="just"/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Помочь овладеть элементарными навыками безопасного поведения в сети Интернет и при использовании сотового телефона. </a:t>
                      </a:r>
                    </a:p>
                    <a:p>
                      <a:pPr algn="just"/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Воспитывать осознанное отношение к выполнению правил безопасности.</a:t>
                      </a:r>
                    </a:p>
                  </a:txBody>
                  <a:tcPr marL="62661" marR="62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8975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746470"/>
      </p:ext>
    </p:extLst>
  </p:cSld>
  <p:clrMapOvr>
    <a:masterClrMapping/>
  </p:clrMapOvr>
  <p:transition spd="med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0641BCB-1DA6-4163-BC61-59BE6438D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92DA35-82DA-4BF9-ACE2-46B736BC7337}"/>
              </a:ext>
            </a:extLst>
          </p:cNvPr>
          <p:cNvSpPr txBox="1"/>
          <p:nvPr/>
        </p:nvSpPr>
        <p:spPr>
          <a:xfrm>
            <a:off x="868512" y="131506"/>
            <a:ext cx="74069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Возрастные категории детей, на которых ориентирована Программа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05D3B68F-D094-44C2-94AB-82F5FE9DB1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837581"/>
              </p:ext>
            </p:extLst>
          </p:nvPr>
        </p:nvGraphicFramePr>
        <p:xfrm>
          <a:off x="323528" y="615723"/>
          <a:ext cx="8352928" cy="58773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3291">
                  <a:extLst>
                    <a:ext uri="{9D8B030D-6E8A-4147-A177-3AD203B41FA5}">
                      <a16:colId xmlns:a16="http://schemas.microsoft.com/office/drawing/2014/main" val="802644673"/>
                    </a:ext>
                  </a:extLst>
                </a:gridCol>
                <a:gridCol w="843291">
                  <a:extLst>
                    <a:ext uri="{9D8B030D-6E8A-4147-A177-3AD203B41FA5}">
                      <a16:colId xmlns:a16="http://schemas.microsoft.com/office/drawing/2014/main" val="263394110"/>
                    </a:ext>
                  </a:extLst>
                </a:gridCol>
                <a:gridCol w="721853">
                  <a:extLst>
                    <a:ext uri="{9D8B030D-6E8A-4147-A177-3AD203B41FA5}">
                      <a16:colId xmlns:a16="http://schemas.microsoft.com/office/drawing/2014/main" val="4054058924"/>
                    </a:ext>
                  </a:extLst>
                </a:gridCol>
                <a:gridCol w="602111">
                  <a:extLst>
                    <a:ext uri="{9D8B030D-6E8A-4147-A177-3AD203B41FA5}">
                      <a16:colId xmlns:a16="http://schemas.microsoft.com/office/drawing/2014/main" val="888998741"/>
                    </a:ext>
                  </a:extLst>
                </a:gridCol>
                <a:gridCol w="373830">
                  <a:extLst>
                    <a:ext uri="{9D8B030D-6E8A-4147-A177-3AD203B41FA5}">
                      <a16:colId xmlns:a16="http://schemas.microsoft.com/office/drawing/2014/main" val="1038847868"/>
                    </a:ext>
                  </a:extLst>
                </a:gridCol>
                <a:gridCol w="1164992">
                  <a:extLst>
                    <a:ext uri="{9D8B030D-6E8A-4147-A177-3AD203B41FA5}">
                      <a16:colId xmlns:a16="http://schemas.microsoft.com/office/drawing/2014/main" val="4178568896"/>
                    </a:ext>
                  </a:extLst>
                </a:gridCol>
                <a:gridCol w="1565146">
                  <a:extLst>
                    <a:ext uri="{9D8B030D-6E8A-4147-A177-3AD203B41FA5}">
                      <a16:colId xmlns:a16="http://schemas.microsoft.com/office/drawing/2014/main" val="3856728114"/>
                    </a:ext>
                  </a:extLst>
                </a:gridCol>
                <a:gridCol w="1518334">
                  <a:extLst>
                    <a:ext uri="{9D8B030D-6E8A-4147-A177-3AD203B41FA5}">
                      <a16:colId xmlns:a16="http://schemas.microsoft.com/office/drawing/2014/main" val="216406717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304377629"/>
                    </a:ext>
                  </a:extLst>
                </a:gridCol>
              </a:tblGrid>
              <a:tr h="2651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2-3 года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3-4 лет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4-5 лет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  лет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  лет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5,6-6,5 лет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6-7 лет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extLst>
                  <a:ext uri="{0D108BD9-81ED-4DB2-BD59-A6C34878D82A}">
                    <a16:rowId xmlns:a16="http://schemas.microsoft.com/office/drawing/2014/main" val="3774160987"/>
                  </a:ext>
                </a:extLst>
              </a:tr>
              <a:tr h="515014">
                <a:tc rowSpan="7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 vert="vert270"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Образовательная программа дошкольного образования муниципального автономного дошкольного образовательного учреждения «Детский сад № 1 с. Троицкое»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extLst>
                  <a:ext uri="{0D108BD9-81ED-4DB2-BD59-A6C34878D82A}">
                    <a16:rowId xmlns:a16="http://schemas.microsoft.com/office/drawing/2014/main" val="1559160510"/>
                  </a:ext>
                </a:extLst>
              </a:tr>
              <a:tr h="7769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первой младшей группе </a:t>
                      </a:r>
                    </a:p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парциальные программы не реализуются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 vert="vert270"/>
                </a:tc>
                <a:tc gridSpan="6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400" b="1" i="1" u="sng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Парциальная Программа по развитию познавательно-исследовательской деятельности дошкольников  Н.А. Коротковой</a:t>
                      </a:r>
                      <a:r>
                        <a:rPr lang="ru-RU" sz="1400" b="1" i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реализуется через совместную деятельность взрослого и детей; в самостоятельной деятельности детей.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575041"/>
                  </a:ext>
                </a:extLst>
              </a:tr>
              <a:tr h="5150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400" b="1" i="1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Парциальная Программа по развитию продуктивных видов деятельности  Н.А. Коротковой</a:t>
                      </a:r>
                      <a:r>
                        <a:rPr lang="ru-RU" sz="1200" b="1" i="1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реализуется через интеграцию образовательных областей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502102"/>
                  </a:ext>
                </a:extLst>
              </a:tr>
              <a:tr h="4762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400" b="1" i="1" u="sng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Парциальная программа: Л.А. Кондратьева «Маленькие дальневосточники»</a:t>
                      </a:r>
                      <a:r>
                        <a:rPr lang="ru-RU" sz="1200" b="1" i="1" u="sng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реализуется через образовательную деятельность; 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352822"/>
                  </a:ext>
                </a:extLst>
              </a:tr>
              <a:tr h="6459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400" b="1" i="1" u="sng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«Формирование привычки самообслуживания – уход за зубами у детей 4-6 лет»</a:t>
                      </a:r>
                      <a:r>
                        <a:rPr lang="ru-RU" sz="1200" b="1" i="1" u="sng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реализуется через интеграцию образовательных областей</a:t>
                      </a:r>
                      <a:endParaRPr lang="ru-RU" sz="1200" b="1" i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364287"/>
                  </a:ext>
                </a:extLst>
              </a:tr>
              <a:tr h="7767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400" b="1" i="1" u="sng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«Азы финансовой культуры для дошкольников» Стахович Л.В., Семенкова Е.В., </a:t>
                      </a:r>
                      <a:r>
                        <a:rPr lang="ru-RU" sz="1400" b="1" i="1" u="sng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Рыжановская</a:t>
                      </a:r>
                      <a:r>
                        <a:rPr lang="ru-RU" sz="1400" b="1" i="1" u="sng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Л.Ю.</a:t>
                      </a:r>
                      <a:r>
                        <a:rPr lang="ru-RU" sz="1400" b="1" i="1" u="sng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реализуется через интеграцию образовательной деятельности; </a:t>
                      </a:r>
                      <a:endParaRPr lang="ru-RU" sz="1200" b="1" i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974054"/>
                  </a:ext>
                </a:extLst>
              </a:tr>
              <a:tr h="6459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400" b="1" i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«Информационная культура и безопасность» Лыкова И., Шипунова В.</a:t>
                      </a:r>
                      <a:r>
                        <a:rPr lang="ru-RU" sz="1200" b="1" i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реализуется через интеграцию образовательных областей</a:t>
                      </a:r>
                      <a:endParaRPr lang="ru-RU" sz="1200" b="1" i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609244"/>
                  </a:ext>
                </a:extLst>
              </a:tr>
              <a:tr h="373186"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</a:p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детей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2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2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2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2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extLst>
                  <a:ext uri="{0D108BD9-81ED-4DB2-BD59-A6C34878D82A}">
                    <a16:rowId xmlns:a16="http://schemas.microsoft.com/office/drawing/2014/main" val="798341996"/>
                  </a:ext>
                </a:extLst>
              </a:tr>
              <a:tr h="122170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ДОУ детей с ОВЗ нет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016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6983020"/>
      </p:ext>
    </p:extLst>
  </p:cSld>
  <p:clrMapOvr>
    <a:masterClrMapping/>
  </p:clrMapOvr>
  <p:transition spd="med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316D1063-F03D-4010-A95B-429924A98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3A3C5C-0358-4D5F-948F-B736D5E86064}"/>
              </a:ext>
            </a:extLst>
          </p:cNvPr>
          <p:cNvSpPr txBox="1"/>
          <p:nvPr/>
        </p:nvSpPr>
        <p:spPr>
          <a:xfrm>
            <a:off x="742138" y="188640"/>
            <a:ext cx="76597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3200" b="1" i="0" u="none" strike="noStrike" kern="1200" cap="small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Направления </a:t>
            </a:r>
            <a:r>
              <a:rPr lang="ru-RU" sz="3200" b="1" cap="smal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программы воспитания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52846E-AF31-43AB-A3FE-D4DF4AB97005}"/>
              </a:ext>
            </a:extLst>
          </p:cNvPr>
          <p:cNvSpPr txBox="1"/>
          <p:nvPr/>
        </p:nvSpPr>
        <p:spPr>
          <a:xfrm>
            <a:off x="251520" y="773415"/>
            <a:ext cx="8333232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Цели и задачи воспитания</a:t>
            </a:r>
          </a:p>
          <a:p>
            <a:pPr indent="540385" algn="ctr"/>
            <a:endParaRPr lang="ru-RU" sz="20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Согласно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п. 29.2 ФОП ДО, общей целью воспитания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является личностное развитие каждого ребенка с учетом его индивидуальности и создание условий для позитивной социализации детей на основе традиционных ценностей российского общества, что предполагает: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0510" algn="just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0510" algn="just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формирование ценностного отношения к окружающему миру (природному и социокультурному), другим людям, самому себе;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0510" algn="just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становление первичного опыта деятельности и поведения в соответствии с традиционными ценностями, принятыми в обществе нормами и правилами.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798746"/>
      </p:ext>
    </p:extLst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348880"/>
            <a:ext cx="7445448" cy="3342766"/>
          </a:xfrm>
        </p:spPr>
        <p:txBody>
          <a:bodyPr>
            <a:noAutofit/>
          </a:bodyPr>
          <a:lstStyle/>
          <a:p>
            <a:pPr algn="ctr"/>
            <a:br>
              <a:rPr lang="ru-RU" sz="2300" dirty="0">
                <a:latin typeface="Georgia" panose="02040502050405020303" pitchFamily="18" charset="0"/>
              </a:rPr>
            </a:br>
            <a:r>
              <a:rPr lang="ru-RU" sz="23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  <a:br>
              <a:rPr lang="ru-RU" sz="23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</a:t>
            </a:r>
            <a:br>
              <a:rPr lang="ru-RU" sz="23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автономного дошкольного образовательного учреждения </a:t>
            </a:r>
            <a:br>
              <a:rPr lang="ru-RU" sz="23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 1 с. Троицкое»  </a:t>
            </a:r>
            <a:br>
              <a:rPr lang="ru-RU" sz="23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разработана в соответствии </a:t>
            </a:r>
            <a:br>
              <a:rPr lang="ru-RU" sz="23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3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ДО </a:t>
            </a:r>
            <a:r>
              <a:rPr lang="ru-RU" sz="23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3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ФОП ДО</a:t>
            </a:r>
            <a:br>
              <a:rPr lang="ru-RU" sz="23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3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 направлена на детей с 2-х до 7 лет и обеспечивает разностороннее развитие дошкольников, с учетом их возрастных и индивидуальных особенностей по основным направлениям – социально-коммуникативному, познавательному, речевому, художественно-эстетическому и физическому развитию.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74BFE37-18E6-489D-A652-66950628B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4B6933-BA2F-46B5-BA13-74CD3EC0701D}"/>
              </a:ext>
            </a:extLst>
          </p:cNvPr>
          <p:cNvSpPr txBox="1"/>
          <p:nvPr/>
        </p:nvSpPr>
        <p:spPr>
          <a:xfrm>
            <a:off x="179512" y="260648"/>
            <a:ext cx="8352928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воспитания в ДОУ:</a:t>
            </a:r>
          </a:p>
          <a:p>
            <a:pPr indent="540385" algn="ctr"/>
            <a:endParaRPr lang="ru-RU" sz="2800" dirty="0">
              <a:solidFill>
                <a:schemeClr val="accent3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0510" algn="just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содействовать развитию личности, основанному на принятых в обществе представлениях о добре и зле, должном и недопустимом;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0510" algn="just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способствовать становлению нравственности, основанной на духовных отечественных традициях, внутренней установке личности поступать согласно своей совести;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0510" algn="just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создавать условия для развития и реализации личностного потенциала ребенка, его готовности к творческому самовыражению и саморазвитию, самовоспитанию;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0510" algn="just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 осуществлять поддержку позитивной социализации ребенка посредством проектирования и принятия уклада, воспитывающей среды, создания воспитывающих общностей.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189064"/>
      </p:ext>
    </p:extLst>
  </p:cSld>
  <p:clrMapOvr>
    <a:masterClrMapping/>
  </p:clrMapOvr>
  <p:transition spd="med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b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организационного раздела: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86700" cy="4873752"/>
          </a:xfrm>
        </p:spPr>
        <p:txBody>
          <a:bodyPr>
            <a:normAutofit fontScale="85000" lnSpcReduction="20000"/>
          </a:bodyPr>
          <a:lstStyle/>
          <a:p>
            <a:pPr indent="0" algn="ctr">
              <a:buNone/>
            </a:pPr>
            <a:r>
              <a:rPr lang="ru-RU" sz="3200" b="1" i="1" u="sng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Организационный раздел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программы включает описание психолого-педагогических и кадровых условий реализации программы; </a:t>
            </a:r>
          </a:p>
          <a:p>
            <a:pPr indent="0" algn="ctr">
              <a:buNone/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организации развивающей предметно-пространственной среды; </a:t>
            </a:r>
          </a:p>
          <a:p>
            <a:pPr indent="0" algn="ctr">
              <a:buNone/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материально-техническое обеспечение Программы, перечень литературных, музыкальных, художественных, анимационных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кинематографических произведений  для реализации Программы; организацию режима пребывания; календарный план воспитательной работы с учетом особенностей традиционных событий, праздников, мероприятий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7D8871-C6FF-45A1-A264-FFC6EE263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52736"/>
            <a:ext cx="7467600" cy="1143000"/>
          </a:xfrm>
        </p:spPr>
        <p:txBody>
          <a:bodyPr/>
          <a:lstStyle/>
          <a:p>
            <a:pPr algn="ctr"/>
            <a:r>
              <a:rPr kumimoji="0" lang="ru-RU" sz="3200" b="1" i="0" u="none" strike="noStrike" kern="1200" cap="small" spc="0" normalizeH="0" baseline="0" noProof="0" dirty="0">
                <a:ln>
                  <a:noFill/>
                </a:ln>
                <a:solidFill>
                  <a:srgbClr val="FE863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Содержание </a:t>
            </a:r>
            <a:br>
              <a:rPr kumimoji="0" lang="ru-RU" sz="3200" b="1" i="0" u="none" strike="noStrike" kern="1200" cap="small" spc="0" normalizeH="0" baseline="0" noProof="0" dirty="0">
                <a:ln>
                  <a:noFill/>
                </a:ln>
                <a:solidFill>
                  <a:srgbClr val="FE863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3200" b="1" i="0" u="none" strike="noStrike" kern="1200" cap="small" spc="0" normalizeH="0" baseline="0" noProof="0" dirty="0">
                <a:ln>
                  <a:noFill/>
                </a:ln>
                <a:solidFill>
                  <a:srgbClr val="FE863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дополнительного раздела: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A4FFC38-CBDC-43F7-9C89-C01743FE02E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00844E-E0EA-4D8E-8858-A35DF020BF50}"/>
              </a:ext>
            </a:extLst>
          </p:cNvPr>
          <p:cNvSpPr txBox="1"/>
          <p:nvPr/>
        </p:nvSpPr>
        <p:spPr>
          <a:xfrm>
            <a:off x="1263756" y="2564904"/>
            <a:ext cx="669674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ctr"/>
            <a:r>
              <a:rPr lang="ru-RU" sz="2800" b="1" i="1" u="sng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Дополнительный раздел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включает возрастные категории детей, на которых ориентирована Программа и краткую презентацию ОП. 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738239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842974" y="1593256"/>
            <a:ext cx="7458052" cy="4111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540385" algn="just">
              <a:spcAft>
                <a:spcPts val="1115"/>
              </a:spcAft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Цель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Программы определена в соответствии с 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п. 14.1 ФОП ДО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7050" algn="l"/>
                <a:tab pos="809625" algn="l"/>
              </a:tabLst>
            </a:pP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F8B1E2-CEE5-45F1-9A02-B0FB0C643FE8}"/>
              </a:ext>
            </a:extLst>
          </p:cNvPr>
          <p:cNvSpPr txBox="1"/>
          <p:nvPr/>
        </p:nvSpPr>
        <p:spPr>
          <a:xfrm>
            <a:off x="213589" y="233253"/>
            <a:ext cx="8525027" cy="64222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ctr">
              <a:spcAft>
                <a:spcPts val="1115"/>
              </a:spcAft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Программы определены в соответствии с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п. 14.2 ФОП ДО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1115"/>
              </a:spcAft>
              <a:buFont typeface="Courier New" panose="02070309020205020404" pitchFamily="49" charset="0"/>
              <a:buChar char="o"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обеспечение единых для Российской Федерации содержания ДО и планируемых результатов освоения образовательной программы ДО;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1115"/>
              </a:spcAft>
              <a:buFont typeface="Courier New" panose="02070309020205020404" pitchFamily="49" charset="0"/>
              <a:buChar char="o"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приобщение детей (в соответствии с возрастными особенностями)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1115"/>
              </a:spcAft>
              <a:buFont typeface="Courier New" panose="02070309020205020404" pitchFamily="49" charset="0"/>
              <a:buChar char="o"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построение (структурирование) содержания образовательной деятельности на основе учета возрастных и индивидуальных особенностей развития;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1115"/>
              </a:spcAft>
              <a:buFont typeface="Courier New" panose="02070309020205020404" pitchFamily="49" charset="0"/>
              <a:buChar char="o"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 условий для равного доступа к образованию для всех детей дошкольного возраста с учетом разнообразия образовательных потребностей и индивидуальных возможностей;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1115"/>
              </a:spcAft>
              <a:buFont typeface="Courier New" panose="02070309020205020404" pitchFamily="49" charset="0"/>
              <a:buChar char="o"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охрана и укрепление физического и психического здоровья детей, в том числе их эмоционального благополучия;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1115"/>
              </a:spcAft>
              <a:buFont typeface="Courier New" panose="02070309020205020404" pitchFamily="49" charset="0"/>
              <a:buChar char="o"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развития физических, личностных, нравственных качеств и основ патриотизма, интеллектуальных и художественно-творческих способностей ребенка, его инициативности, самостоятельности и ответственности;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1115"/>
              </a:spcAft>
              <a:buFont typeface="Courier New" panose="02070309020205020404" pitchFamily="49" charset="0"/>
              <a:buChar char="o"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безопасности;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1115"/>
              </a:spcAft>
              <a:buFont typeface="Courier New" panose="02070309020205020404" pitchFamily="49" charset="0"/>
              <a:buChar char="o"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образования.</a:t>
            </a:r>
            <a:endParaRPr lang="ru-RU" sz="12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ru-RU" dirty="0"/>
            </a:br>
            <a:r>
              <a:rPr lang="ru-RU" dirty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62384" y="117634"/>
            <a:ext cx="7643866" cy="12335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состоит из двух частей: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793457"/>
            <a:ext cx="8321578" cy="15001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часть </a:t>
            </a:r>
          </a:p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объем не менее 60% от её общего объёма)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35596" y="3787190"/>
            <a:ext cx="7272808" cy="19925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Вариативная часть 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часть, формируемая участниками образовательных отношений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не более 40%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4484317" y="1353966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484317" y="340619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76925" y="288758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ДОУ </a:t>
            </a:r>
            <a:b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разделы:</a:t>
            </a:r>
            <a:endParaRPr lang="en-US" altLang="ru-RU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C1FAF13-8EFE-46DA-8559-5BDDCE90ECAB}"/>
              </a:ext>
            </a:extLst>
          </p:cNvPr>
          <p:cNvSpPr/>
          <p:nvPr/>
        </p:nvSpPr>
        <p:spPr>
          <a:xfrm>
            <a:off x="1630031" y="1826061"/>
            <a:ext cx="5432801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b="1" dirty="0">
              <a:solidFill>
                <a:srgbClr val="002060"/>
              </a:solidFill>
              <a:cs typeface="Arial" charset="0"/>
            </a:endParaRPr>
          </a:p>
          <a:p>
            <a:pPr algn="ctr"/>
            <a:r>
              <a:rPr lang="ru-RU" altLang="ru-RU" sz="28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ЦЕЛЕВОЙ</a:t>
            </a:r>
            <a:endParaRPr lang="en-US" altLang="ru-RU" sz="2800" b="1" dirty="0">
              <a:solidFill>
                <a:schemeClr val="accent1">
                  <a:lumMod val="75000"/>
                </a:schemeClr>
              </a:solidFill>
              <a:cs typeface="Arial" charset="0"/>
            </a:endParaRPr>
          </a:p>
          <a:p>
            <a:pPr algn="ctr"/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6C3E528-177C-4ACD-A5AD-F07AF03BA454}"/>
              </a:ext>
            </a:extLst>
          </p:cNvPr>
          <p:cNvSpPr/>
          <p:nvPr/>
        </p:nvSpPr>
        <p:spPr>
          <a:xfrm>
            <a:off x="1665324" y="2780928"/>
            <a:ext cx="5397507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b="1" dirty="0">
              <a:solidFill>
                <a:srgbClr val="002060"/>
              </a:solidFill>
              <a:cs typeface="Arial" charset="0"/>
            </a:endParaRPr>
          </a:p>
          <a:p>
            <a:pPr algn="ctr"/>
            <a:r>
              <a:rPr lang="ru-RU" altLang="ru-RU" sz="28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СОДЕРЖАТЕЛЬНЫЙ</a:t>
            </a:r>
            <a:endParaRPr lang="en-US" altLang="ru-RU" sz="2800" b="1" dirty="0">
              <a:solidFill>
                <a:schemeClr val="accent1">
                  <a:lumMod val="75000"/>
                </a:schemeClr>
              </a:solidFill>
              <a:cs typeface="Arial" charset="0"/>
            </a:endParaRPr>
          </a:p>
          <a:p>
            <a:pPr algn="ctr"/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2EDF1AC-04DC-43EE-AFF9-C1A9683C7034}"/>
              </a:ext>
            </a:extLst>
          </p:cNvPr>
          <p:cNvSpPr/>
          <p:nvPr/>
        </p:nvSpPr>
        <p:spPr>
          <a:xfrm>
            <a:off x="1628610" y="4263989"/>
            <a:ext cx="5432801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sz="2400" b="1" dirty="0">
              <a:solidFill>
                <a:schemeClr val="accent3">
                  <a:lumMod val="75000"/>
                </a:schemeClr>
              </a:solidFill>
              <a:cs typeface="Arial" charset="0"/>
            </a:endParaRPr>
          </a:p>
          <a:p>
            <a:pPr algn="ctr"/>
            <a:r>
              <a:rPr lang="ru-RU" altLang="ru-RU" sz="28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ОРГАНИЗАЦИОННЫЙ</a:t>
            </a:r>
            <a:endParaRPr lang="en-US" altLang="ru-RU" sz="2800" b="1" dirty="0">
              <a:solidFill>
                <a:schemeClr val="accent1">
                  <a:lumMod val="75000"/>
                </a:schemeClr>
              </a:solidFill>
              <a:cs typeface="Arial" charset="0"/>
            </a:endParaRPr>
          </a:p>
          <a:p>
            <a:pPr algn="ctr"/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8F913B6-928D-4235-9218-B037C4ECCCCE}"/>
              </a:ext>
            </a:extLst>
          </p:cNvPr>
          <p:cNvSpPr/>
          <p:nvPr/>
        </p:nvSpPr>
        <p:spPr>
          <a:xfrm>
            <a:off x="1665324" y="5462872"/>
            <a:ext cx="5432801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800" b="1" dirty="0">
                <a:solidFill>
                  <a:srgbClr val="FE8637">
                    <a:lumMod val="75000"/>
                  </a:srgbClr>
                </a:solidFill>
                <a:latin typeface="Century Schoolbook"/>
                <a:cs typeface="Arial" charset="0"/>
              </a:rPr>
              <a:t>ДОПОЛНИТЕЛЬНЫЙ</a:t>
            </a:r>
            <a:endParaRPr kumimoji="0" lang="en-US" altLang="ru-RU" sz="2800" b="1" i="0" u="none" strike="noStrike" kern="1200" cap="none" spc="0" normalizeH="0" baseline="0" noProof="0" dirty="0">
              <a:ln>
                <a:noFill/>
              </a:ln>
              <a:solidFill>
                <a:srgbClr val="FE8637">
                  <a:lumMod val="75000"/>
                </a:srgbClr>
              </a:solidFill>
              <a:effectLst/>
              <a:uLnTx/>
              <a:uFillTx/>
              <a:latin typeface="Century Schoolbook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целевого раздела: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2717" y="1368388"/>
            <a:ext cx="7960968" cy="5214974"/>
          </a:xfrm>
        </p:spPr>
        <p:txBody>
          <a:bodyPr>
            <a:normAutofit lnSpcReduction="10000"/>
          </a:bodyPr>
          <a:lstStyle/>
          <a:p>
            <a:pPr indent="0" algn="ctr">
              <a:buNone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3600" b="1" i="1" u="sng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целевом разделе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программы представлены: цели, задачи, принципы ее формирования; планируемые результаты освоения программы на раннем, дошкольном возрастах, а также на этапе завершения освоения программы; подходы к педагогической диагностике достижения планируемых результатов.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00034" y="142852"/>
            <a:ext cx="7901014" cy="1125908"/>
          </a:xfrm>
        </p:spPr>
        <p:txBody>
          <a:bodyPr>
            <a:normAutofit/>
          </a:bodyPr>
          <a:lstStyle/>
          <a:p>
            <a:pPr algn="ctr"/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Планируемые результаты реализации Программы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8</a:t>
            </a:fld>
            <a:endParaRPr lang="ru-RU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90159B9-8448-461B-9BF7-E2042CD492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642" y="1700808"/>
            <a:ext cx="5928360" cy="905256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9900C97-F2DC-4AE2-A67E-68BA865E15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0642" y="2606064"/>
            <a:ext cx="5928360" cy="905256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1B4C0E2-8C6A-4FB5-9F6C-247CDF8EA6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2528" y="3525519"/>
            <a:ext cx="5928360" cy="100584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02B37E5-DE3C-469E-B841-344A9C1B2E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0642" y="4430775"/>
            <a:ext cx="5928360" cy="911352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DD329934-6281-4B34-B310-A94191A735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68290" y="5342127"/>
            <a:ext cx="5928360" cy="893064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7032"/>
            <a:ext cx="7467600" cy="654032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630" y="980728"/>
            <a:ext cx="8525817" cy="5402406"/>
          </a:xfrm>
        </p:spPr>
        <p:txBody>
          <a:bodyPr>
            <a:normAutofit/>
          </a:bodyPr>
          <a:lstStyle/>
          <a:p>
            <a:pPr indent="540385" algn="just"/>
            <a:r>
              <a:rPr lang="ru-RU" sz="2000" b="1" i="1" u="sng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Содержательный раздел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программы включает задачи и содержание образовательной деятельности по каждой из образовательных областей для всех возрастных групп обучающихся (социально-коммуникативное, познавательное, речевое, художественно-эстетическое, физическое развитие). В нем представлены описания вариативных форм, способов, методов и средств реализации программы; особенностей образовательной деятельности разных видов и культурных практик и способов поддержки детской инициативы; взаимодействия педагогического коллектива с семьями обучающихся; направления и задачи коррекционно-развивающей работы с детьми дошкольного возраста; описание инновационной деятельности. </a:t>
            </a:r>
          </a:p>
          <a:p>
            <a:pPr indent="540385" algn="just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000" b="1" i="1" u="sng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содержательный раздел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программы входит рабочая программа воспитания, которая раскрывает задачи и направления воспитательной работы, предусматривает приобщение детей к российским традиционным духовным ценностям, включая культурные ценности своей этнической группы, правилам и нормам поведения в российском обществе.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913</TotalTime>
  <Words>2410</Words>
  <Application>Microsoft Office PowerPoint</Application>
  <PresentationFormat>Экран (4:3)</PresentationFormat>
  <Paragraphs>206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Calibri</vt:lpstr>
      <vt:lpstr>Century Schoolbook</vt:lpstr>
      <vt:lpstr>Courier New</vt:lpstr>
      <vt:lpstr>Georgia</vt:lpstr>
      <vt:lpstr>Times New Roman</vt:lpstr>
      <vt:lpstr>Wingdings</vt:lpstr>
      <vt:lpstr>Wingdings 2</vt:lpstr>
      <vt:lpstr>Эркер</vt:lpstr>
      <vt:lpstr>  Краткая презентация образовательной программы  дошкольного образования в соответствии с ФГОС ДО и ФОП ДО    2023 г </vt:lpstr>
      <vt:lpstr> Образовательная программа  дошкольного образования  Муниципального автономного дошкольного образовательного учреждения  «Детский сад № 1 с. Троицкое»   разработана в соответствии  с ФГОС ДО и ФОП ДО  Программа направлена на детей с 2-х до 7 лет и обеспечивает разностороннее развитие дошкольников, с учетом их возрастных и индивидуальных особенностей по основным направлениям – социально-коммуникативному, познавательному, речевому, художественно-эстетическому и физическому развитию. </vt:lpstr>
      <vt:lpstr>Презентация PowerPoint</vt:lpstr>
      <vt:lpstr>Презентация PowerPoint</vt:lpstr>
      <vt:lpstr>  </vt:lpstr>
      <vt:lpstr>Образовательная программа ДОУ  включает разделы:</vt:lpstr>
      <vt:lpstr>Содержание целевого раздела:</vt:lpstr>
      <vt:lpstr>Планируемые результаты реализации Программы</vt:lpstr>
      <vt:lpstr>Содержательный раздел:</vt:lpstr>
      <vt:lpstr>Образовательные области, обеспечивающие разностороннее развитие детей по ФГОС ДО:</vt:lpstr>
      <vt:lpstr>Презентация PowerPoint</vt:lpstr>
      <vt:lpstr>Направления вариативной части программы: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Содержание  организационного раздела:</vt:lpstr>
      <vt:lpstr>Содержание  дополнительного раздела: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МАЛЫШОК ООП ДОО</dc:title>
  <dc:creator>Оксана Миляхова</dc:creator>
  <cp:lastModifiedBy>PC</cp:lastModifiedBy>
  <cp:revision>137</cp:revision>
  <dcterms:created xsi:type="dcterms:W3CDTF">2013-12-24T12:41:12Z</dcterms:created>
  <dcterms:modified xsi:type="dcterms:W3CDTF">2023-09-25T23:22:28Z</dcterms:modified>
</cp:coreProperties>
</file>